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4442444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4442444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46403b0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446403b0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446403b0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446403b0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446403b0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446403b0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4442444f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4442444f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446403b0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446403b0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446403b0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446403b0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446403b0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446403b0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4442444f1_0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4442444f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446403b0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446403b0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446403b06_0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446403b0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449e0da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449e0da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449e0da75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449e0da7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449e0da75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449e0da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446403b0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446403b0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446403b0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446403b0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446403b06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446403b0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4442444f1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4442444f1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449e0da7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449e0da7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 baseia na proximidade dos pontos de dados em um espaço de características.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Examina os "k" vizinhos mais próximos no espaço de características e atribui a classe mais frequente entre esses vizinhos ao novo ponto de dados.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Simples e intuitivo, mas pode ser computacionalmente custoso em conjuntos de dados muito grandes.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449e0da7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449e0da7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449e0da7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449e0da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446403b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446403b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Para quando o modelo acertar as classes reais, temos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Positivos (True Positives - TP) e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Negativos (True Negatives - TN).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Além das intersecções presentes entre o modelo e os dados reais, a Matriz de Confusão também apresenta os erros do tipo 1, conhecido como Falsos Positivos (False Positives - FP),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e os erros do tipo 2, normalmente mais graves e conhecidos como Falsos Negativos (False Negatives - FN).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Acurácia é medida pela divisão dos acertos do modelo com o conjunto total de dados (TP + TN) /(TP+TN+FP+FN)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de um tipo, mas era para não ser.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de um tipo,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Bons resultados: tem como motivo o treinamento com muitos dados do tipo 2, modelo apresenta bias/viés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viés é pouco visto só nesse caso.. O erro dos falsos positivos ocorre pouco pois tem poucos do tipo 1 para errar. Mantendo assim a precisão alta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4442444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4442444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Roboto"/>
              <a:buChar char="-"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4442444f1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4442444f1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Para quando o modelo acertar as classes reais, temos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Positivos (True Positives - TP) e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Negativos (True Negatives - TN).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Além das intersecções presentes entre o modelo e os dados reais, a Matriz de Confusão também apresenta os erros do tipo 1, conhecido como Falsos Positivos (False Positives - FP),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e os erros do tipo 2, normalmente mais graves e conhecidos como Falsos Negativos (False Negatives - FN).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Acurácia é medida pela divisão dos acertos do modelo com o conjunto total de dados (TP + TN) /(TP+TN+FP+FN)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Precisão é medida pela divisão dos True Positives (predições corretas do modelo) com todas as predições que o modelo fez como positivo: TP/(TP+FP)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 Recall é medido tomando em conta uma classe também (tipo 2 [0]) e é calculado com a divisão do TP/(TP+FN)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recall é alto quando FN (erra pouco falando que não era do tipo 0, mas era)é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de um tipo, mas era para não ser.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de um tipo,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Bons resultados: tem como motivo o treinamento com muitos dados do tipo 2, modelo apresenta bias/viés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viés é pouco visto só nesse caso.. O erro dos falsos positivos ocorre pouco pois tem poucos do tipo 1 para errar. Mantendo assim a precisão alta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4442444f1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4442444f1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Para quando o modelo acertar as classes reais, temos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Positivos (True Positives - TP) e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Negativos (True Negatives - TN).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Além das intersecções presentes entre o modelo e os dados reais, a Matriz de Confusão também apresenta os erros do tipo 1, conhecido como Falsos Positivos (False Positives - FP),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e os erros do tipo 2, normalmente mais graves e conhecidos como Falsos Negativos (False Negatives - FN).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Acurácia é medida pela divisão dos acertos do modelo com o conjunto total de dados (TP + TN) /(TP+TN+FP+FN)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Precisão é medida pela divisão dos True Positives (predições corretas do modelo) com todas as predições que o modelo fez como positivo: TP/(TP+FP)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 Recall é medido tomando em conta uma classe também (tipo 2 [0]) e é calculado com a divisão do TP/(TP+FN)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recall é alto quando FN (erra pouco falando que não era do tipo 0, mas era)é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falso positivo - fala que ele é do tipo 1, mas não é. (Em geral acerta e FP for baixo)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falso negativo - fala que não é do tipo 1, mas era para ser (Se tiver muitos FN, ele está classificando tipos 1, mais grave, em tipos 2, menos grave) -  o que é pior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449e0d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449e0d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Para quando o modelo acertar as classes reais, temos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Positivos (True Positives - TP) e os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Verdadeiros Negativos (True Negatives - TN).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Além das intersecções presentes entre o modelo e os dados reais, a Matriz de Confusão também apresenta os erros do tipo 1, conhecido como Falsos Positivos (False Positives - FP),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e os erros do tipo 2, normalmente mais graves e conhecidos como Falsos Negativos (False Negatives - FN). 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Acurácia é medida pela divisão dos acertos do modelo com o conjunto total de dados (TP + TN) /(TP+TN+FP+FN)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Precisão é medida pela divisão dos True Positives (predições corretas do modelo) com todas as predições que o modelo fez como positivo: TP/(TP+FP)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 Recall é medido tomando em conta uma classe também (tipo 2 [0]) e é calculado com a divisão do TP/(TP+FN)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recall é alto quando FN (erra pouco falando que não era do tipo 0, mas era)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4442444f1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e4442444f1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 É NA VERTICAL (OS QUE ERA PARA SER ELE ACERTA MUITO)  E RECALL É NA HORIZONTAL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TP/(TP+FP)</a:t>
            </a:r>
            <a:r>
              <a:rPr lang="pt-BR">
                <a:solidFill>
                  <a:schemeClr val="dk1"/>
                </a:solidFill>
              </a:rPr>
              <a:t> 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RECALL: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TP/(TP+FN) ou seja, recall é alto quando FN (erra pouco falando que não era do tipo 0, mas era)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pt-BR">
                <a:solidFill>
                  <a:schemeClr val="dk1"/>
                </a:solidFill>
              </a:rPr>
              <a:t>SEM UNDERSAMPLING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2 (0):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18016 / FN: 69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638   / TN:  541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1 (genética):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541/ FN: 638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69  / TN:  18016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4442444f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4442444f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#Por que utilizar a subamostragem, também conhecido como undersampling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Temos um conjunto de dados desbalanceados, pois trata-se de uma situação no mundo real em que um tipo da doença Diabetes Mellitus, a desenvolvida devido a maus hábitos alimentares e de vida que gera uma resistência a insulina, é naturalmente mais comum (cerca de 9 vezes).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Enquanto na do tipo 2, as pessoas são insulino dependentes por razões normalmente genéticas, em que o sistema imunológico destrói as próprias células produtoras de insulina. Portanto a amostra apresenta uma proporção de cerca de 9 entradas com diagnósticos da diabetes tipo 2 para uma entrada para diabetes tipo 1 (9:1)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objetivo da subamostragem é tornar o balanceamento e o resultado final do modelo mais justo para amostras de diversos tipos, até que não apresentam tamanho desbalanceamento.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4442444f1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4442444f1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4442444f1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e4442444f1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4442444f1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4442444f1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449e0da7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449e0da7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4442444f1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4442444f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do tipo 1, mas não é.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do tipo 1,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Acurácia: boa para ambas as classes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Obs</a:t>
            </a: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Mas pode ser enviesada pois a quantidade de tipo 2 é muito maior, então checaremos precisão e recall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Precisão do tipo 1 com undersample (menos dados): tem muitos falsos positivos - fala que é do tipo 2 a maioria das vezes que era para ser do tipo 1 (O que em geral é bom pro modelo, pois os dados são enviesados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Precisão do tipo 2 com undersampled: tem pouco falso positivo e por isso a precisão é alta. (Quase todo mundo que é, realmente é 99% - viés do modelo)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recall do tipo 2 com undersample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4442444f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4442444f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É importante ressaltar também os &lt;ins&gt;fatores de risco e prevenção da doença&lt;/ins&gt;, no qual a diabetes tipo 1 não pode ser prevenida atualmente, pois é uma condição autoimune. No entanto, a diabetes tipo 2 está fortemente ligada a fatores de risco modificáveis, como obesidade, estilo de vida sedentário e má alimentação. A prevenção e o controle da diabetes tipo 2 são baseados em estratégias de promoção da saúde, como a adoção de uma dieta equilibrada, prática regular de atividade física, controle do peso corporal e evitar o tabagismo.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4442444f1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e4442444f1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de um tipo, mas era para não ser.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de um tipo,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Bons resultados: tem como motivo o treinamento com muitos dados do tipo 2, modelo apresenta bias/viés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viés é pouco visto só nesse caso.. O erro dos falsos positivos ocorre pouco pois tem poucos do tipo 1 para errar. Mantendo assim a precisão alta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 É NA VERTICAL (OS QUE ERA PARA SER ELE ACERTA MUITO)  E RECALL É NA HORIZONTAL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4442444f1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4442444f1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de um tipo, mas era para não ser.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de um tipo,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Bons resultados: tem como motivo o treinamento com muitos dados do tipo 2, modelo apresenta bias/viés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viés é pouco visto só nesse caso.. O erro dos falsos positivos ocorre pouco pois tem poucos do tipo 1 para errar. Mantendo assim a precisão alta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449e0da7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449e0da7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positivo - fala que ele é de um tipo, mas era para não ser. (Em geral acerta e FP for baixo)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falso negativo - fala que não é de um tipo, mas era para ser (Se tiver muitos FN, ele está classificando tipos 1, mais grave, em tipos 2, menos grave) -  o que é pior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Bons resultados: tem como motivo o treinamento com muitos dados do tipo 2, modelo apresenta bias/viés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viés é pouco visto só nesse caso.. O erro dos falsos positivos ocorre pouco pois tem poucos do tipo 1 para errar. Mantendo assim a precisão alta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4442444f1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4442444f1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 É NA VERTICAL (OS QUE ERA PARA SER ELE ACERTA MUITO)  E RECALL É NA HORIZONTAL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TP/(TP+FP)</a:t>
            </a:r>
            <a:r>
              <a:rPr lang="pt-BR">
                <a:solidFill>
                  <a:schemeClr val="dk1"/>
                </a:solidFill>
              </a:rPr>
              <a:t> 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RECALL: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TP/(TP+FN) ou seja, recall é alto quando FN (erra pouco falando que não era do tipo 0, mas era)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pt-BR">
                <a:solidFill>
                  <a:schemeClr val="dk1"/>
                </a:solidFill>
              </a:rPr>
              <a:t>SEM UNDERSAMPLING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2 (0):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18016 / FN: 69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638   / TN:  541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1 (genética):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541/ FN: 638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69  / TN:  18016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pt-BR">
                <a:solidFill>
                  <a:schemeClr val="dk1"/>
                </a:solidFill>
              </a:rPr>
              <a:t>COM UNDERSAMPLING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2 (0):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14142 / FN: 3943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95    / TN:  1084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1 (genética):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1084 / FN: 95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FP: 3943   / TN: 14142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449e0da75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449e0da7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 É NA VERTICAL (OS QUE ERA PARA SER ELE ACERTA MUITO)  E RECALL É NA HORIZONTAL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Precisão: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TP/(TP+FP)</a:t>
            </a:r>
            <a:r>
              <a:rPr lang="pt-BR">
                <a:solidFill>
                  <a:schemeClr val="dk1"/>
                </a:solidFill>
              </a:rPr>
              <a:t> 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ou seja, precisão é alta quando FP(erra pouco falando que era do tipo 0, mas não era)  é baixo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QUANDO O MODELO PREDIZEU VERDADE, O QUANTO ELE ESTAVA CERTO?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RECALL: </a:t>
            </a: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TP/(TP+FN) ou seja, recall é alto quando FN (erra pouco falando que não era do tipo 0, mas era) é baixo</a:t>
            </a:r>
            <a:endParaRPr sz="1200">
              <a:solidFill>
                <a:srgbClr val="E8EAED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E8EAED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TEM COMO RELAÇÃO A REALIDADE, QUANDO A CLASSE ERA VERDADE QUANTO QUE O MODELO ACERTOU?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pt-BR">
                <a:solidFill>
                  <a:schemeClr val="dk1"/>
                </a:solidFill>
              </a:rPr>
              <a:t>SEM UNDERSAMPLING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2 (0):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18016 / FN: 69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FN: 638   / TN:  541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em relação ao tipo 1 (genética):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TP: 541/ FN: 638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FN: 69  / TN:  18016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pt-BR">
                <a:solidFill>
                  <a:schemeClr val="dk1"/>
                </a:solidFill>
              </a:rPr>
              <a:t>COM UNDERSAMPLING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em relação ao tipo 2 (0):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TP: 14142 / FN: 3943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FN: 95    / TN:  1084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em relação ao tipo 1 (genética):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TP: 1084 / FN: 95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FN: 3943   / TN:  14142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449e0da7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449e0da7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Baseado no teorema de Bayes com uma suposição "ingênua" de independência condicional entre os recursos (variáveis independentes).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Simplificação forte, mas que muitas vezes funciona bem na prática.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 a probabilidade de um ponto de dados pertencer a uma determinada classe com base nas probabilidades condicionais dos recursos.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rápido e eficiente, especialmente para conjuntos de dados com muitas características.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449e0da7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449e0da7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449e0da7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449e0da7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algoritmos populares de aprendizado de máquina. Elas são representações hierárquicas de decisões, compostas por nós e arestas.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nó representa um atributo e cada aresta representa uma decisão. As árvores são construídas dividindo os dados com base nos atributos mais importantes.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Elas são interpretáveis e podem ser usadas para prever novos dados.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449e0da7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449e0da7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449e0da7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449e0da7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3f233cf6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3f233cf6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44c561b3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44c561b3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4442444f1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e4442444f1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449e0da75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e449e0da7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449e0da75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449e0da7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449e0da75_0_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449e0da7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449e0da75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449e0da7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4442444f1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4442444f1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3f233cf6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3f233cf6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4442444f1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4442444f1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446403b0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446403b0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446403b0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446403b0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4442444f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4442444f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rgbClr val="2021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análise exploratória de dados, no contexto do dataset de diabetes, é o processo de examinar e visualizar os dados de forma sistemática para obter insights iniciais sobre sua estrutura, distribuição e padrões. Isso pode envolver a aplicação de técnicas estatísticas e gráficas para explorar as características dos atributos, identificar relações entre variáveis e detectar possíveis anomalias ou padrões interessantes. O objetivo da análise exploratória dos dados é compreender melhor o conjunto de dados e direcionar etapas futuras de pré-processamento, modelagem e interpretação dos resultados.</a:t>
            </a:r>
            <a:endParaRPr sz="1800">
              <a:solidFill>
                <a:srgbClr val="2021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446403b0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446403b0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gif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3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40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kaggle.com/datasets/iammustafatz/diabetes-prediction-dataset" TargetMode="External"/><Relationship Id="rId4" Type="http://schemas.openxmlformats.org/officeDocument/2006/relationships/hyperlink" Target="https://meuartigo.brasilescola.uol.com.br/doencas-saude/o-que-e-diabetes.htm" TargetMode="External"/><Relationship Id="rId5" Type="http://schemas.openxmlformats.org/officeDocument/2006/relationships/hyperlink" Target="https://www.cnnbrasil.com.br/saude/mais-de-13-bilhao-de-pessoas-viverao-com-diabetes-ate-2050-estimam-cientistas/" TargetMode="External"/><Relationship Id="rId6" Type="http://schemas.openxmlformats.org/officeDocument/2006/relationships/hyperlink" Target="https://machinelearningmastery.com/undersampling-algorithms-for-imbalanced-classification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4994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Diabetes Classification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29650" y="728551"/>
            <a:ext cx="8084700" cy="6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Aprendizado de Máquina 1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2023/01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Geovanne Mansano Fritch da Silva, RA 791072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Luana de Queiroz Garcia, RA 740953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Matheus Bessa Coutinho Colombo, RA 801839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Pedro Freire Baleeiro, RA 790984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Thiago César Silva Barbieri, RA 779807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25" y="499475"/>
            <a:ext cx="1518423" cy="10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229875"/>
            <a:ext cx="8520600" cy="4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</a:t>
            </a:r>
            <a:r>
              <a:rPr lang="pt-BR"/>
              <a:t>s a</a:t>
            </a:r>
            <a:r>
              <a:rPr lang="pt-BR"/>
              <a:t>tributos discretos restantes, temos: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blood_glucose_level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valores  variam de maneira inteira entre 80 e 260.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Contando com 994 bebês, e a pessoa mais velha com 80 anos.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 d</a:t>
            </a:r>
            <a:r>
              <a:rPr lang="pt-BR"/>
              <a:t>os atributos contínuos restantes, temos: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bmi (body mass index)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HbA1c_level (</a:t>
            </a:r>
            <a:r>
              <a:rPr lang="pt-BR" sz="1400"/>
              <a:t>Açúcar no sangue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287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Algumas estatísticas sobre os atributos numéricos</a:t>
            </a:r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58525"/>
            <a:ext cx="80772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categóricos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 apenas atributos nominais, sendo: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smoking_history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never, No Info, current, former, ever e not current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gender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Male, Female, 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Limpeza dos dados</a:t>
            </a:r>
            <a:endParaRPr sz="4200"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Correlação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623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calculado o coeficiente de correlação entre cada atributo numérico do conjunto de dados.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 intuito de remover atributos duplicados</a:t>
            </a:r>
            <a:r>
              <a:rPr lang="pt-BR"/>
              <a:t>/irrelevantes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26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Correlação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75" y="1061650"/>
            <a:ext cx="36766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6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Correlação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A maior correlação foi de 33%</a:t>
            </a:r>
            <a:endParaRPr sz="1800">
              <a:solidFill>
                <a:schemeClr val="dk2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A menor correlação de 8%</a:t>
            </a:r>
            <a:endParaRPr sz="1800">
              <a:solidFill>
                <a:schemeClr val="dk2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Não houve correlação negativa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Ao fim não foram encontrados atributos duplicados/irrelevantes.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Normalização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799050"/>
            <a:ext cx="3325400" cy="29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311700" y="1140000"/>
            <a:ext cx="8520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plicado a normalização min-max, para manter os dados em uma mesma escala.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50" y="1832962"/>
            <a:ext cx="3389675" cy="29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4017100" y="3053700"/>
            <a:ext cx="791400" cy="5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26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Outlier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Utilizado o padrão Z-score.</a:t>
            </a:r>
            <a:endParaRPr sz="1800">
              <a:solidFill>
                <a:schemeClr val="dk2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Definido o limite absoluto em 3.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Foram encontrados ao todo 4003 outliers, e foram removidos do dataset.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Outlier, Tabela Z-score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400" y="1333075"/>
            <a:ext cx="55911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Introdução</a:t>
            </a:r>
            <a:endParaRPr sz="42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5" y="1713963"/>
            <a:ext cx="4288925" cy="1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Box Plot, Antes da Remoção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199625"/>
            <a:ext cx="4991100" cy="3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Box Plot, Após a Remoção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50" y="1194275"/>
            <a:ext cx="4814900" cy="3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26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Dados faltantes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Feito a verificação de dados faltantes no conjunto de dados.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pt-BR" sz="1800">
                <a:solidFill>
                  <a:schemeClr val="dk2"/>
                </a:solidFill>
              </a:rPr>
              <a:t>Não foram encontrados.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2646625"/>
            <a:ext cx="199072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260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Atributos Categóricos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Feito a transformação dos atributos categóricos em numéricos.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Utilizado o codificador category encoder</a:t>
            </a:r>
            <a:endParaRPr sz="1800">
              <a:solidFill>
                <a:schemeClr val="dk2"/>
              </a:solidFill>
            </a:endParaRPr>
          </a:p>
          <a:p>
            <a:pPr indent="-33146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pt-BR" sz="1800">
                <a:solidFill>
                  <a:schemeClr val="dk2"/>
                </a:solidFill>
              </a:rPr>
              <a:t>Transforma cada categoria em um código binário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Atributos Numéricos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Outlier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0" y="1282263"/>
            <a:ext cx="22574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149" y="1282275"/>
            <a:ext cx="5020402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2822800" y="2628725"/>
            <a:ext cx="732900" cy="4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E1E1E"/>
          </a:solidFill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Classificadores </a:t>
            </a:r>
            <a:endParaRPr sz="4200"/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K-Nearest Neighbors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705713" y="1398475"/>
            <a:ext cx="7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Foi feito a divisão (Split) dos dados de Treino e Teste em 80/20.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16638" l="12626" r="8509" t="13421"/>
          <a:stretch/>
        </p:blipFill>
        <p:spPr>
          <a:xfrm>
            <a:off x="6331114" y="2678747"/>
            <a:ext cx="2584286" cy="229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50" y="1948450"/>
            <a:ext cx="64484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K-Nearest Neighbors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705700" y="1574275"/>
            <a:ext cx="73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Encontrado o k-optimal, entre os valores de k = [1, 3, 5, 7, 9]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Aplicado o Cross Validation nos dados de treino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10-fold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50" y="3182525"/>
            <a:ext cx="66294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Gráfico K-optimal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360450" y="1397850"/>
            <a:ext cx="7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K-optimal = 7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287" y="1397850"/>
            <a:ext cx="4611336" cy="34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Acurácia</a:t>
            </a:r>
            <a:r>
              <a:rPr lang="pt-BR"/>
              <a:t> total de 96%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Aparentemente poucos falsos positivos e falsos negativos de ambas as classes, entretanto </a:t>
            </a:r>
            <a:r>
              <a:rPr i="1" lang="pt-BR"/>
              <a:t>pode ser enviesada pelas amostras de diabetes do tipo 2</a:t>
            </a:r>
            <a:r>
              <a:rPr lang="pt-BR"/>
              <a:t>, pois são mais numerosas no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00" y="2801550"/>
            <a:ext cx="4325800" cy="1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 do Tema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ais de 1,3 bilhão de pessoas viverão com diabetes até 2050</a:t>
            </a:r>
            <a:r>
              <a:rPr lang="pt-BR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pt-BR">
                <a:solidFill>
                  <a:srgbClr val="202122"/>
                </a:solidFill>
                <a:highlight>
                  <a:srgbClr val="FFFFFF"/>
                </a:highlight>
              </a:rPr>
              <a:t>A diabetes gera complicações crônicas, como doenças cardíacas, danos aos rins, problemas oculares e neuropatias. 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202122"/>
              </a:buClr>
              <a:buSzPts val="1800"/>
              <a:buChar char="●"/>
            </a:pPr>
            <a:r>
              <a:rPr lang="pt-BR">
                <a:solidFill>
                  <a:srgbClr val="202122"/>
                </a:solidFill>
                <a:highlight>
                  <a:srgbClr val="FFFFFF"/>
                </a:highlight>
              </a:rPr>
              <a:t>Devido à sua prevalência, impacto na saúde e custos associados, o estudo e a compreensão do diabetes são fundamentais para avançar na prevenção, no diagnóstico e no tratamento.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 </a:t>
            </a:r>
            <a:r>
              <a:rPr i="1" lang="pt-BR"/>
              <a:t>diabetes tipo 2 </a:t>
            </a:r>
            <a:r>
              <a:rPr lang="pt-BR"/>
              <a:t>de 97% (mais dados). Ou seja, há </a:t>
            </a:r>
            <a:r>
              <a:rPr lang="pt-BR" u="sng"/>
              <a:t>poucos falsos positivos.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Os que são tipo 1,  “alguns” são classificados como tipo 2.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Recall </a:t>
            </a:r>
            <a:r>
              <a:rPr i="1" lang="pt-BR"/>
              <a:t>diabetes tipo 2 </a:t>
            </a:r>
            <a:r>
              <a:rPr lang="pt-BR"/>
              <a:t>de 100%. Ou seja, </a:t>
            </a:r>
            <a:r>
              <a:rPr lang="pt-BR" u="sng">
                <a:highlight>
                  <a:schemeClr val="lt1"/>
                </a:highlight>
              </a:rPr>
              <a:t>não há falsos negativos.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Nenhum tipo 2 foi classificado como tipo 1.</a:t>
            </a:r>
            <a:endParaRPr b="1"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K-Nearest Neighbors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307" name="Google Shape;307;p42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 </a:t>
            </a:r>
            <a:r>
              <a:rPr i="1" lang="pt-BR"/>
              <a:t>diabetes tipo 1</a:t>
            </a:r>
            <a:r>
              <a:rPr lang="pt-BR"/>
              <a:t> de 88% (menos dados). Ou seja, há </a:t>
            </a:r>
            <a:r>
              <a:rPr lang="pt-BR" u="sng"/>
              <a:t>poucos falsos positivos.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Os que são tipo 2, foram pouco classificados como tipo 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Recall </a:t>
            </a:r>
            <a:r>
              <a:rPr i="1" lang="pt-BR"/>
              <a:t>diabetes tipo 1</a:t>
            </a:r>
            <a:r>
              <a:rPr lang="pt-BR"/>
              <a:t> de 4</a:t>
            </a:r>
            <a:r>
              <a:rPr lang="pt-BR"/>
              <a:t>7</a:t>
            </a:r>
            <a:r>
              <a:rPr lang="pt-BR"/>
              <a:t>%. Ou seja, </a:t>
            </a:r>
            <a:r>
              <a:rPr lang="pt-BR">
                <a:highlight>
                  <a:srgbClr val="FFFFFF"/>
                </a:highlight>
              </a:rPr>
              <a:t>há </a:t>
            </a:r>
            <a:r>
              <a:rPr b="1" lang="pt-BR" u="sng">
                <a:solidFill>
                  <a:srgbClr val="FF0000"/>
                </a:solidFill>
                <a:highlight>
                  <a:srgbClr val="FFFFFF"/>
                </a:highlight>
              </a:rPr>
              <a:t>muitos falsos negativos!!!</a:t>
            </a:r>
            <a:endParaRPr b="1" u="sng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maioria dos diabéticos tipo 1 foram classificados como tipo 2!</a:t>
            </a:r>
            <a:endParaRPr/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K-Nearest Neighbors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319" name="Google Shape;319;p43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00" y="1278775"/>
            <a:ext cx="44386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 - KNN</a:t>
            </a:r>
            <a:endParaRPr/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25" y="1017800"/>
            <a:ext cx="4074137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Undersampling dos dados</a:t>
            </a:r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11700" y="1165000"/>
            <a:ext cx="84552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Mantêm a classe minoritária.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Faz uma subamostragem da classe majoritária.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Aplica a técnica </a:t>
            </a:r>
            <a:r>
              <a:rPr b="1" lang="pt-BR"/>
              <a:t>apenas nos dados de treino.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63" y="2571750"/>
            <a:ext cx="64674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279000" y="12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Proporção dos dados antes do Undersampling</a:t>
            </a:r>
            <a:endParaRPr/>
          </a:p>
        </p:txBody>
      </p:sp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" y="832725"/>
            <a:ext cx="5145124" cy="40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/>
          <p:nvPr/>
        </p:nvSpPr>
        <p:spPr>
          <a:xfrm>
            <a:off x="6628200" y="1178575"/>
            <a:ext cx="217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90.579 amostras diabetes tipo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5.738 amostras diabetes tipo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279000" y="12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Proporção do treino após o Undersampling </a:t>
            </a:r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165000"/>
            <a:ext cx="84552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8" name="Google Shape;358;p48"/>
          <p:cNvSpPr txBox="1"/>
          <p:nvPr/>
        </p:nvSpPr>
        <p:spPr>
          <a:xfrm>
            <a:off x="6473475" y="1165000"/>
            <a:ext cx="23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4559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amostras para ambos os tipos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75" y="592950"/>
            <a:ext cx="56388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279000" y="12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Proporção do teste após o Undersampling </a:t>
            </a:r>
            <a:endParaRPr/>
          </a:p>
        </p:txBody>
      </p:sp>
      <p:sp>
        <p:nvSpPr>
          <p:cNvPr id="365" name="Google Shape;365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6" name="Google Shape;366;p49"/>
          <p:cNvSpPr txBox="1"/>
          <p:nvPr/>
        </p:nvSpPr>
        <p:spPr>
          <a:xfrm>
            <a:off x="6669000" y="1178600"/>
            <a:ext cx="213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18.875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amostras de diabetes tipo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1.179 amostras de diabetes tipo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50" y="734488"/>
            <a:ext cx="56388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279000" y="12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K-optimal após Undersampling</a:t>
            </a:r>
            <a:endParaRPr/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-176850" y="608575"/>
            <a:ext cx="84552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637825" y="827875"/>
            <a:ext cx="73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Encontrado novamente o k-optimal, entre os valores de k = [1, 3, 5, 7, 9]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Aplicado 10-fold nos dados de treino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013" y="1874175"/>
            <a:ext cx="3901326" cy="28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663438" y="4270600"/>
            <a:ext cx="78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"/>
                <a:ea typeface="Roboto"/>
                <a:cs typeface="Roboto"/>
                <a:sym typeface="Roboto"/>
              </a:rPr>
              <a:t>K-optimal = 5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 - KNN com Undersampling</a:t>
            </a:r>
            <a:endParaRPr/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Acurácia </a:t>
            </a:r>
            <a:r>
              <a:rPr lang="pt-BR"/>
              <a:t>total de 83,5%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Aparentemente poucos falsos positivos e falsos negativos de ambas as classes.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386" name="Google Shape;386;p51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b="0" l="10120" r="0" t="0"/>
          <a:stretch/>
        </p:blipFill>
        <p:spPr>
          <a:xfrm>
            <a:off x="732850" y="2383775"/>
            <a:ext cx="50512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Diferentes tipos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745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pt-BR">
                <a:solidFill>
                  <a:srgbClr val="202122"/>
                </a:solidFill>
                <a:highlight>
                  <a:srgbClr val="FFFFFF"/>
                </a:highlight>
              </a:rPr>
              <a:t> Diabetes Tipo 1: causada pela destruição das células produtoras de insulina, em decorrência de defeito do sistema imunológico em que os anticorpos atacam as células que produzem a insulina. Ocorre em cerca de 5 a 10% dos diabéticos. Normalmente tem origem em fatores genéticos e se desenvolve na infância ou na adolescência.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Char char="●"/>
            </a:pPr>
            <a:r>
              <a:rPr lang="pt-BR">
                <a:solidFill>
                  <a:srgbClr val="202122"/>
                </a:solidFill>
                <a:highlight>
                  <a:srgbClr val="FFFFFF"/>
                </a:highlight>
              </a:rPr>
              <a:t>Diabetes Tipo 2: resulta na resistência à insulina e de deficiência na secreção de insulina. Ocorre em cerca de 90% dos diabéticos. Normalmente causada por fatores de risco, como maus hábitos alimentares e de saúde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 - KNN com Undersampling</a:t>
            </a:r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 </a:t>
            </a:r>
            <a:r>
              <a:rPr i="1" lang="pt-BR"/>
              <a:t>diabetes tipo 2</a:t>
            </a:r>
            <a:r>
              <a:rPr lang="pt-BR"/>
              <a:t> de 99%. Ou seja, há </a:t>
            </a:r>
            <a:r>
              <a:rPr lang="pt-BR" u="sng"/>
              <a:t>poucos falsos positivos.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Os que são tipo 1,  poucos são classificados como tipo 2.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Recall </a:t>
            </a:r>
            <a:r>
              <a:rPr i="1" lang="pt-BR"/>
              <a:t>diabetes tipo 2 </a:t>
            </a:r>
            <a:r>
              <a:rPr lang="pt-BR"/>
              <a:t>de 78%. Ou seja, </a:t>
            </a:r>
            <a:r>
              <a:rPr lang="pt-BR" u="sng">
                <a:highlight>
                  <a:schemeClr val="lt1"/>
                </a:highlight>
              </a:rPr>
              <a:t>há alguns falsos negativos.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“</a:t>
            </a:r>
            <a:r>
              <a:rPr lang="pt-BR"/>
              <a:t>Alguns” do tipo 2 foram classificados como tipo 1.</a:t>
            </a:r>
            <a:endParaRPr b="1"/>
          </a:p>
        </p:txBody>
      </p:sp>
      <p:sp>
        <p:nvSpPr>
          <p:cNvPr id="395" name="Google Shape;395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6" name="Google Shape;396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397" name="Google Shape;397;p52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 - KNN com Undersampling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Precisão </a:t>
            </a:r>
            <a:r>
              <a:rPr i="1" lang="pt-BR"/>
              <a:t>diabetes tipo 1</a:t>
            </a:r>
            <a:r>
              <a:rPr lang="pt-BR"/>
              <a:t> de 22% (menos dados). Ou seja, há </a:t>
            </a:r>
            <a:r>
              <a:rPr lang="pt-BR" u="sng">
                <a:solidFill>
                  <a:srgbClr val="FF0000"/>
                </a:solidFill>
              </a:rPr>
              <a:t>muitos falsos positivos!</a:t>
            </a:r>
            <a:endParaRPr u="sng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 u="sng"/>
              <a:t>Muitos do tipo 2</a:t>
            </a:r>
            <a:r>
              <a:rPr lang="pt-BR"/>
              <a:t> foram  classificados como tipo 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Recall </a:t>
            </a:r>
            <a:r>
              <a:rPr i="1" lang="pt-BR"/>
              <a:t>diabetes tipo 1</a:t>
            </a:r>
            <a:r>
              <a:rPr lang="pt-BR"/>
              <a:t> de 92%. Ou seja, </a:t>
            </a:r>
            <a:r>
              <a:rPr lang="pt-BR">
                <a:highlight>
                  <a:schemeClr val="lt1"/>
                </a:highlight>
              </a:rPr>
              <a:t>há</a:t>
            </a:r>
            <a:r>
              <a:rPr lang="pt-BR">
                <a:solidFill>
                  <a:srgbClr val="6AA84F"/>
                </a:solidFill>
                <a:highlight>
                  <a:schemeClr val="lt1"/>
                </a:highlight>
              </a:rPr>
              <a:t> </a:t>
            </a:r>
            <a:r>
              <a:rPr b="1" lang="pt-BR" u="sng">
                <a:solidFill>
                  <a:srgbClr val="6AA84F"/>
                </a:solidFill>
                <a:highlight>
                  <a:schemeClr val="lt1"/>
                </a:highlight>
              </a:rPr>
              <a:t>poucos falsos negativos!</a:t>
            </a:r>
            <a:endParaRPr b="1" u="sng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 u="sng"/>
              <a:t>Poucos do tipo 1</a:t>
            </a:r>
            <a:r>
              <a:rPr lang="pt-BR"/>
              <a:t> foram classificados como tipo 2!</a:t>
            </a:r>
            <a:endParaRPr b="1"/>
          </a:p>
        </p:txBody>
      </p:sp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6" name="Google Shape;406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407" name="Google Shape;407;p53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resultados - KNN com Undersampling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resultados - KNN </a:t>
            </a:r>
            <a:endParaRPr/>
          </a:p>
        </p:txBody>
      </p:sp>
      <p:sp>
        <p:nvSpPr>
          <p:cNvPr id="416" name="Google Shape;416;p54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KNN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25" y="1465700"/>
            <a:ext cx="4578450" cy="29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280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de Confusão - KNN com Undersampling</a:t>
            </a:r>
            <a:endParaRPr/>
          </a:p>
        </p:txBody>
      </p:sp>
      <p:sp>
        <p:nvSpPr>
          <p:cNvPr id="424" name="Google Shape;424;p5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450" y="823575"/>
            <a:ext cx="4104686" cy="39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1" name="Google Shape;431;p56"/>
          <p:cNvSpPr txBox="1"/>
          <p:nvPr>
            <p:ph type="title"/>
          </p:nvPr>
        </p:nvSpPr>
        <p:spPr>
          <a:xfrm>
            <a:off x="311700" y="19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Comparação entre as Matrizes de Confusão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432" name="Google Shape;432;p56"/>
          <p:cNvSpPr txBox="1"/>
          <p:nvPr/>
        </p:nvSpPr>
        <p:spPr>
          <a:xfrm>
            <a:off x="1348725" y="4647925"/>
            <a:ext cx="2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Antes do Undersampling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5237150" y="4647900"/>
            <a:ext cx="2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Após o Undersampling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350" y="857375"/>
            <a:ext cx="3879629" cy="3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5" y="917362"/>
            <a:ext cx="3981294" cy="37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NBC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7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Classificador Naive Bayes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7"/>
          <p:cNvSpPr txBox="1"/>
          <p:nvPr/>
        </p:nvSpPr>
        <p:spPr>
          <a:xfrm>
            <a:off x="490025" y="1258200"/>
            <a:ext cx="550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0000" spcFirstLastPara="1" rIns="91425" wrap="square" tIns="91425">
            <a:spAutoFit/>
          </a:bodyPr>
          <a:lstStyle/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Mantido a proporção de treino e teste em 80/20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Utilizado com e sem undersampling no treino.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25" y="2274000"/>
            <a:ext cx="54483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 rotWithShape="1">
          <a:blip r:embed="rId4">
            <a:alphaModFix/>
          </a:blip>
          <a:srcRect b="10912" l="9147" r="22284" t="4298"/>
          <a:stretch/>
        </p:blipFill>
        <p:spPr>
          <a:xfrm>
            <a:off x="6440275" y="1735475"/>
            <a:ext cx="2341166" cy="23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Resultados - Naive Bayes</a:t>
            </a:r>
            <a:endParaRPr/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2" name="Google Shape;452;p58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NBC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8"/>
          <p:cNvSpPr txBox="1"/>
          <p:nvPr/>
        </p:nvSpPr>
        <p:spPr>
          <a:xfrm>
            <a:off x="490025" y="408675"/>
            <a:ext cx="65493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Análise dos Resultados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25" y="3103450"/>
            <a:ext cx="44577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8"/>
          <p:cNvSpPr txBox="1"/>
          <p:nvPr/>
        </p:nvSpPr>
        <p:spPr>
          <a:xfrm>
            <a:off x="694500" y="1328938"/>
            <a:ext cx="775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Melhores resultados com Undersampling.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Tanto para tipo 1 quanto para tipo 2 (recall tipo 2 pouco menor).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Análogo ao resultado do KNN com Undersampling.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Recall tipo 1 maior do que sem a técnica.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DT</a:t>
            </a:r>
            <a:r>
              <a:rPr lang="pt-BR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" name="Google Shape;461;p5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Árvore de Decisão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490025" y="1258200"/>
            <a:ext cx="348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0000" spcFirstLastPara="1" rIns="91425" wrap="square" tIns="91425">
            <a:spAutoFit/>
          </a:bodyPr>
          <a:lstStyle/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Mantido a proporção de treino e teste em 80/20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66675" lvl="0" marL="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Utilizado com e sem undersampling no treino.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225" y="1468125"/>
            <a:ext cx="3641491" cy="33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 rotWithShape="1">
          <a:blip r:embed="rId4">
            <a:alphaModFix/>
          </a:blip>
          <a:srcRect b="27129" l="20176" r="31736" t="0"/>
          <a:stretch/>
        </p:blipFill>
        <p:spPr>
          <a:xfrm>
            <a:off x="904862" y="2828100"/>
            <a:ext cx="2654226" cy="2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DT</a:t>
            </a:r>
            <a:r>
              <a:rPr lang="pt-BR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6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Árvore de Decisão Completa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625" y="1330425"/>
            <a:ext cx="6304662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925200" y="247125"/>
            <a:ext cx="7293600" cy="607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50744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Árvore de Decisão, profundidade = 5				DT</a:t>
            </a:r>
            <a:r>
              <a:rPr lang="pt-BR">
                <a:solidFill>
                  <a:srgbClr val="FFFFFF"/>
                </a:solidFill>
              </a:rPr>
              <a:t>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9" name="Google Shape;479;p6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00" y="1117425"/>
            <a:ext cx="6372199" cy="3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Análise exploratória dos Dados</a:t>
            </a:r>
            <a:endParaRPr sz="42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360450" y="247125"/>
            <a:ext cx="8421000" cy="877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507442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DTC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6" name="Google Shape;486;p6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2"/>
          <p:cNvSpPr txBox="1"/>
          <p:nvPr/>
        </p:nvSpPr>
        <p:spPr>
          <a:xfrm>
            <a:off x="490025" y="408675"/>
            <a:ext cx="4252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Árvore de Decisão Completa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2"/>
          <p:cNvSpPr txBox="1"/>
          <p:nvPr/>
        </p:nvSpPr>
        <p:spPr>
          <a:xfrm>
            <a:off x="693450" y="1533550"/>
            <a:ext cx="775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Melhores resultados sem undersampling para tipo 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Melhores resultados com Undersampling para tipo 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50" y="2843838"/>
            <a:ext cx="4328075" cy="16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01450"/>
            <a:ext cx="4055638" cy="15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2"/>
          <p:cNvSpPr txBox="1"/>
          <p:nvPr/>
        </p:nvSpPr>
        <p:spPr>
          <a:xfrm>
            <a:off x="1548838" y="4651225"/>
            <a:ext cx="2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Sem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Undersampling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62"/>
          <p:cNvSpPr txBox="1"/>
          <p:nvPr/>
        </p:nvSpPr>
        <p:spPr>
          <a:xfrm>
            <a:off x="5437263" y="4651200"/>
            <a:ext cx="2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Com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Undersampling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Conclusão</a:t>
            </a:r>
            <a:endParaRPr sz="4200"/>
          </a:p>
        </p:txBody>
      </p:sp>
      <p:sp>
        <p:nvSpPr>
          <p:cNvPr id="498" name="Google Shape;498;p6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9" name="Google Shape;4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00" y="476250"/>
            <a:ext cx="42185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5" name="Google Shape;505;p64"/>
          <p:cNvSpPr txBox="1"/>
          <p:nvPr>
            <p:ph idx="1" type="body"/>
          </p:nvPr>
        </p:nvSpPr>
        <p:spPr>
          <a:xfrm>
            <a:off x="378300" y="1017800"/>
            <a:ext cx="8387400" cy="4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Entre o</a:t>
            </a:r>
            <a:r>
              <a:rPr lang="pt-BR" sz="1800"/>
              <a:t>s diabéticos classificados como tipo 2, há uma grande parcela de diabéticos do tipo 1,  devido ao recall da tipo 1 ser muito baixo (muitos falsos negativos). Apesar da precisão da tipo 2 ser alto (enviesamento da proporção).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 que é</a:t>
            </a:r>
            <a:r>
              <a:rPr b="1" lang="pt-BR" sz="1800"/>
              <a:t> grave,</a:t>
            </a:r>
            <a:r>
              <a:rPr lang="pt-BR" sz="1800"/>
              <a:t> pois </a:t>
            </a:r>
            <a:r>
              <a:rPr lang="pt-BR" sz="1800" u="sng"/>
              <a:t>muitos insulino dependentes podem ser classificados como insulino insuficientes.</a:t>
            </a:r>
            <a:endParaRPr sz="18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os classificados como tipo 1, tem baixa chance de serem tipo 2. (recall da tipo 2 quase 100%)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64"/>
          <p:cNvSpPr txBox="1"/>
          <p:nvPr>
            <p:ph type="title"/>
          </p:nvPr>
        </p:nvSpPr>
        <p:spPr>
          <a:xfrm>
            <a:off x="488525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sem Undersampled</a:t>
            </a:r>
            <a:endParaRPr/>
          </a:p>
        </p:txBody>
      </p:sp>
      <p:pic>
        <p:nvPicPr>
          <p:cNvPr id="507" name="Google Shape;5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900" y="1282125"/>
            <a:ext cx="44386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3" name="Google Shape;513;p65"/>
          <p:cNvSpPr txBox="1"/>
          <p:nvPr>
            <p:ph idx="1" type="body"/>
          </p:nvPr>
        </p:nvSpPr>
        <p:spPr>
          <a:xfrm>
            <a:off x="378300" y="1017800"/>
            <a:ext cx="8387400" cy="4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Nos</a:t>
            </a:r>
            <a:r>
              <a:rPr lang="pt-BR" sz="1800"/>
              <a:t> classificados como tipo 1, há uma grande parcela de diabéticos do tipo 2 (precisão da tipo 1 muito baixo) .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 que é </a:t>
            </a:r>
            <a:r>
              <a:rPr b="1" lang="pt-BR" sz="1800"/>
              <a:t>também é grave,</a:t>
            </a:r>
            <a:r>
              <a:rPr lang="pt-BR" sz="1800"/>
              <a:t> mas um pouco menos, </a:t>
            </a:r>
            <a:r>
              <a:rPr lang="pt-BR" sz="1800" u="sng"/>
              <a:t>pois muitos insulino insuficientes foram classificados como insulino dependentes.</a:t>
            </a:r>
            <a:endParaRPr sz="1800" u="sng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os classificados como tipo 2, tem baixa chance de serem tipo 1. (recall da tipo 1 em 92%).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4" name="Google Shape;514;p65"/>
          <p:cNvSpPr txBox="1"/>
          <p:nvPr>
            <p:ph type="title"/>
          </p:nvPr>
        </p:nvSpPr>
        <p:spPr>
          <a:xfrm>
            <a:off x="488525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com Undersampled</a:t>
            </a:r>
            <a:endParaRPr/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725" y="1255775"/>
            <a:ext cx="4578450" cy="29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1" name="Google Shape;521;p66"/>
          <p:cNvSpPr txBox="1"/>
          <p:nvPr>
            <p:ph idx="1" type="body"/>
          </p:nvPr>
        </p:nvSpPr>
        <p:spPr>
          <a:xfrm>
            <a:off x="378300" y="692100"/>
            <a:ext cx="8630700" cy="4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Os modelos são complementares: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Caso queira checar se um paciente é do tipo 2, é mais indicado utilizar o primeiro modelo.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Caso queira checar se um paciente é do tipo 1, é mais indicado o segundo modelo.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 ressalva, de que se der positivo ainda há grandes chances de ser tipo 2.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Em ambos os casos, </a:t>
            </a:r>
            <a:r>
              <a:rPr lang="pt-BR" sz="1800" u="sng"/>
              <a:t>devem ser utilizados como um auxílio</a:t>
            </a:r>
            <a:r>
              <a:rPr lang="pt-BR" sz="1800"/>
              <a:t> de diagnóstico médico.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2" name="Google Shape;522;p66"/>
          <p:cNvSpPr txBox="1"/>
          <p:nvPr>
            <p:ph type="title"/>
          </p:nvPr>
        </p:nvSpPr>
        <p:spPr>
          <a:xfrm>
            <a:off x="488525" y="179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KNN - Conclusão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8" name="Google Shape;528;p67"/>
          <p:cNvSpPr txBox="1"/>
          <p:nvPr>
            <p:ph idx="1" type="body"/>
          </p:nvPr>
        </p:nvSpPr>
        <p:spPr>
          <a:xfrm>
            <a:off x="378300" y="692100"/>
            <a:ext cx="8630700" cy="47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800"/>
              <a:t>Naive Bayes 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Melhores resultados no geral com Undersampling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800"/>
              <a:t>Decision Tree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Resultados bem próximos ao KNN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undersampling servem mais para classificar os do tipo 1.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Sem undersampling servem mais para classificar os do tipo 2.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9" name="Google Shape;529;p67"/>
          <p:cNvSpPr txBox="1"/>
          <p:nvPr>
            <p:ph type="title"/>
          </p:nvPr>
        </p:nvSpPr>
        <p:spPr>
          <a:xfrm>
            <a:off x="488525" y="4099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Demais Modelos</a:t>
            </a:r>
            <a:endParaRPr/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525" y="1154025"/>
            <a:ext cx="44577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>
            <p:ph type="title"/>
          </p:nvPr>
        </p:nvSpPr>
        <p:spPr>
          <a:xfrm>
            <a:off x="311700" y="300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aprendemos</a:t>
            </a:r>
            <a:endParaRPr/>
          </a:p>
        </p:txBody>
      </p:sp>
      <p:sp>
        <p:nvSpPr>
          <p:cNvPr id="536" name="Google Shape;536;p68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limpeza dos dados leva tempo e deve ser minuciosa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Há diversas técnicas para utilizarmos em um mesmo problema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Nem sempre temos os resultados esperados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Há sempre um espaço para melhoria</a:t>
            </a:r>
            <a:endParaRPr/>
          </a:p>
        </p:txBody>
      </p:sp>
      <p:sp>
        <p:nvSpPr>
          <p:cNvPr id="537" name="Google Shape;537;p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type="ctrTitle"/>
          </p:nvPr>
        </p:nvSpPr>
        <p:spPr>
          <a:xfrm>
            <a:off x="598100" y="251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543" name="Google Shape;543;p69"/>
          <p:cNvSpPr txBox="1"/>
          <p:nvPr>
            <p:ph idx="1" type="subTitle"/>
          </p:nvPr>
        </p:nvSpPr>
        <p:spPr>
          <a:xfrm>
            <a:off x="598100" y="1167439"/>
            <a:ext cx="82221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[1]</a:t>
            </a:r>
            <a:r>
              <a:rPr lang="pt-BR" sz="1842" u="sng">
                <a:solidFill>
                  <a:schemeClr val="hlink"/>
                </a:solidFill>
                <a:hlinkClick r:id="rId3"/>
              </a:rPr>
              <a:t>https://www.kaggle.com/datasets/iammustafatz/diabetes-prediction-dataset</a:t>
            </a:r>
            <a:endParaRPr sz="18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842"/>
              <a:t>[2]</a:t>
            </a:r>
            <a:r>
              <a:rPr lang="pt-BR" sz="1800" u="sng">
                <a:solidFill>
                  <a:schemeClr val="hlink"/>
                </a:solidFill>
                <a:hlinkClick r:id="rId4"/>
              </a:rPr>
              <a:t>https://meuartigo.brasilescola.uol.com.br/doencas-saude/o-que-e-diabetes.htm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800"/>
              <a:t>[3]</a:t>
            </a:r>
            <a:r>
              <a:rPr lang="pt-BR" sz="1800" u="sng">
                <a:solidFill>
                  <a:schemeClr val="hlink"/>
                </a:solidFill>
                <a:hlinkClick r:id="rId5"/>
              </a:rPr>
              <a:t>https://www.cnnbrasil.com.br/saude/mais-de-13-bilhao-de-pessoas-viverao-com-diabetes-ate-2050-estimam-cientistas/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800"/>
              <a:t>[3]</a:t>
            </a:r>
            <a:r>
              <a:rPr lang="pt-BR" sz="1800" u="sng">
                <a:solidFill>
                  <a:schemeClr val="hlink"/>
                </a:solidFill>
                <a:hlinkClick r:id="rId6"/>
              </a:rPr>
              <a:t>https://machinelearningmastery.com/undersampling-algorithms-for-imbalanced-classification/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00"/>
          </a:p>
        </p:txBody>
      </p:sp>
      <p:sp>
        <p:nvSpPr>
          <p:cNvPr id="544" name="Google Shape;544;p6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200"/>
              <a:t>Dúvidas?</a:t>
            </a:r>
            <a:endParaRPr sz="4200"/>
          </a:p>
        </p:txBody>
      </p:sp>
      <p:sp>
        <p:nvSpPr>
          <p:cNvPr id="550" name="Google Shape;550;p7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1" name="Google Shape;5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5" y="785813"/>
            <a:ext cx="40767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Diabetes-Prediction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 ao total com 100.000 amostras e 9 dimensões.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Ao todo há no conjunto de dados: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91.500 casos de </a:t>
            </a:r>
            <a:r>
              <a:rPr lang="pt-BR"/>
              <a:t>diabetes</a:t>
            </a:r>
            <a:r>
              <a:rPr lang="pt-BR"/>
              <a:t> do tipo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8.500 casos de diabetes do tipo 1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Diabetes-Prediction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dataset possui: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7 Atributos numéricos: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5 Discretos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2  Contínuos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 Atributos categóricos: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Ambos nominais</a:t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206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10 primeiras amostras do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38" y="936350"/>
            <a:ext cx="7340325" cy="2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numéricos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 os atributos discretos, temos 3 que são binários: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hypertention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heart_disease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diabetes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Indicam </a:t>
            </a:r>
            <a:r>
              <a:rPr lang="pt-BR"/>
              <a:t>zero</a:t>
            </a:r>
            <a:r>
              <a:rPr lang="pt-BR"/>
              <a:t> caso n</a:t>
            </a:r>
            <a:r>
              <a:rPr lang="pt-BR"/>
              <a:t>ão </a:t>
            </a:r>
            <a:r>
              <a:rPr lang="pt-BR"/>
              <a:t>possua a comorbidade ou 1 para caso possua.</a:t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